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306" r:id="rId4"/>
    <p:sldId id="385" r:id="rId5"/>
    <p:sldId id="370" r:id="rId6"/>
    <p:sldId id="372" r:id="rId7"/>
    <p:sldId id="373" r:id="rId8"/>
    <p:sldId id="374" r:id="rId9"/>
    <p:sldId id="375" r:id="rId10"/>
    <p:sldId id="296" r:id="rId11"/>
    <p:sldId id="377" r:id="rId12"/>
    <p:sldId id="379" r:id="rId13"/>
    <p:sldId id="380" r:id="rId14"/>
    <p:sldId id="38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2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29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50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583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3062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9134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2491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1598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7228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64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43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497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82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9730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040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0245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341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061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82402-A789-4403-AAA1-6E8E70DD0EF9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9DC47-0A69-40C5-A714-21E5681584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51886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media9.m4a"/><Relationship Id="rId7" Type="http://schemas.openxmlformats.org/officeDocument/2006/relationships/image" Target="../media/image13.jpe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e lang duurde de Tachtigjarige Oorlog precíes?">
            <a:extLst>
              <a:ext uri="{FF2B5EF4-FFF2-40B4-BE49-F238E27FC236}">
                <a16:creationId xmlns:a16="http://schemas.microsoft.com/office/drawing/2014/main" id="{814D3F9D-B535-4FB6-A726-AD67C9B25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675" y="-713946"/>
            <a:ext cx="13087350" cy="892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E370A1-9B2C-4E3B-B1CA-121B81907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88566" y="-85296"/>
            <a:ext cx="18369132" cy="2387600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Havo 2</a:t>
            </a:r>
            <a:br>
              <a:rPr lang="nl-NL" dirty="0">
                <a:highlight>
                  <a:srgbClr val="800000"/>
                </a:highlight>
              </a:rPr>
            </a:br>
            <a:r>
              <a:rPr lang="nl-NL" dirty="0">
                <a:highlight>
                  <a:srgbClr val="800000"/>
                </a:highlight>
              </a:rPr>
              <a:t>Paragraaf 2.3-2.4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6DACF3-AD1C-4B15-920D-121308594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8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8"/>
    </mc:Choice>
    <mc:Fallback xmlns="">
      <p:transition spd="slow" advTm="19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62E01B-B668-45CD-8C9F-26C369E5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151344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Tegenstellingen: </a:t>
            </a:r>
            <a:br>
              <a:rPr lang="nl-NL" dirty="0">
                <a:highlight>
                  <a:srgbClr val="800000"/>
                </a:highlight>
              </a:rPr>
            </a:br>
            <a:r>
              <a:rPr lang="nl-NL" dirty="0">
                <a:highlight>
                  <a:srgbClr val="800000"/>
                </a:highlight>
              </a:rPr>
              <a:t>protestantisme </a:t>
            </a:r>
            <a:r>
              <a:rPr lang="nl-NL" dirty="0" err="1">
                <a:highlight>
                  <a:srgbClr val="800000"/>
                </a:highlight>
              </a:rPr>
              <a:t>vs</a:t>
            </a:r>
            <a:r>
              <a:rPr lang="nl-NL" dirty="0">
                <a:highlight>
                  <a:srgbClr val="800000"/>
                </a:highlight>
              </a:rPr>
              <a:t> katholicisme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90E746-98F7-4747-B63B-8E7E4EA7D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Protestantse Kerk print probleemloos uit de cloud - Veenman">
            <a:extLst>
              <a:ext uri="{FF2B5EF4-FFF2-40B4-BE49-F238E27FC236}">
                <a16:creationId xmlns:a16="http://schemas.microsoft.com/office/drawing/2014/main" id="{73FE3201-6EB4-4E99-8FAF-8068C4833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" y="48914"/>
            <a:ext cx="12235397" cy="680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enna Churches &amp; Cathedrals - Tripadvisor">
            <a:extLst>
              <a:ext uri="{FF2B5EF4-FFF2-40B4-BE49-F238E27FC236}">
                <a16:creationId xmlns:a16="http://schemas.microsoft.com/office/drawing/2014/main" id="{DDBD05FB-5BEC-449A-8F59-DDE9776F2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" y="0"/>
            <a:ext cx="12312934" cy="692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E5A6C9C-4415-4B87-AE8C-E0823B33E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" y="14780"/>
            <a:ext cx="6169983" cy="692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n on Place of Worship">
            <a:extLst>
              <a:ext uri="{FF2B5EF4-FFF2-40B4-BE49-F238E27FC236}">
                <a16:creationId xmlns:a16="http://schemas.microsoft.com/office/drawing/2014/main" id="{85EBF991-89D3-4C75-BEBF-DB84AE856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36" y="14780"/>
            <a:ext cx="6004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8A45A9-69A7-453E-A0F2-3AA1B87ABC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9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B77217D9-7C82-4117-B12A-5F38945B5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04796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43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46"/>
    </mc:Choice>
    <mc:Fallback xmlns="">
      <p:transition spd="slow" advTm="68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70DCE-771C-4A43-8A01-D7204EE4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856" y="0"/>
            <a:ext cx="7609956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Opstand breekt uit in de Nederlanden (1566-1568)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7FD5E-235F-430C-A16E-935991951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0834" y="1461660"/>
            <a:ext cx="7081165" cy="5267614"/>
          </a:xfrm>
        </p:spPr>
        <p:txBody>
          <a:bodyPr>
            <a:normAutofit lnSpcReduction="10000"/>
          </a:bodyPr>
          <a:lstStyle/>
          <a:p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kettervervolging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en hoge belastingen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</a:p>
          <a:p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Beeldenstorm; protestanten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gaan kerken plunderen en stelen alles dat waardenvol is, vallen geestelijken aan en steken kerken in brand.</a:t>
            </a:r>
          </a:p>
          <a:p>
            <a:r>
              <a:rPr lang="nl-NL" sz="24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Gevolg: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(de hertog van) Alva komt naar Nederland;</a:t>
            </a:r>
          </a:p>
          <a:p>
            <a:pPr lvl="1"/>
            <a:r>
              <a:rPr lang="nl-NL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Schrikbewind</a:t>
            </a:r>
          </a:p>
          <a:p>
            <a:pPr lvl="1"/>
            <a:r>
              <a:rPr lang="nl-NL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Keiharde </a:t>
            </a:r>
            <a:r>
              <a:rPr lang="nl-NL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kettervervolging</a:t>
            </a:r>
            <a:r>
              <a:rPr lang="nl-NL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(Raad van Beroerten)</a:t>
            </a:r>
          </a:p>
          <a:p>
            <a:pPr lvl="1"/>
            <a:r>
              <a:rPr lang="nl-NL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Hoge belastingen</a:t>
            </a:r>
          </a:p>
          <a:p>
            <a:pPr lvl="1"/>
            <a:r>
              <a:rPr lang="nl-NL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Wraak op de </a:t>
            </a:r>
            <a:r>
              <a:rPr lang="nl-NL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Beeldenstorm</a:t>
            </a:r>
            <a:endParaRPr lang="nl-NL" dirty="0"/>
          </a:p>
          <a:p>
            <a:endParaRPr lang="nl-NL" dirty="0"/>
          </a:p>
        </p:txBody>
      </p:sp>
      <p:pic>
        <p:nvPicPr>
          <p:cNvPr id="5122" name="Picture 2" descr="Beeldenstorm - Wikipedia">
            <a:extLst>
              <a:ext uri="{FF2B5EF4-FFF2-40B4-BE49-F238E27FC236}">
                <a16:creationId xmlns:a16="http://schemas.microsoft.com/office/drawing/2014/main" id="{494FEA13-88EA-4462-9CFA-7D09BF3CA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8" y="71843"/>
            <a:ext cx="4848754" cy="35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ertog van Alva - Spaanse generaal en landvoogd | Historiek">
            <a:extLst>
              <a:ext uri="{FF2B5EF4-FFF2-40B4-BE49-F238E27FC236}">
                <a16:creationId xmlns:a16="http://schemas.microsoft.com/office/drawing/2014/main" id="{732FC597-26F5-4D0D-BA66-62C87B6F4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r="14728"/>
          <a:stretch/>
        </p:blipFill>
        <p:spPr bwMode="auto">
          <a:xfrm>
            <a:off x="667765" y="3635405"/>
            <a:ext cx="3657600" cy="32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9E6ACD7-8EAD-4EF2-AE39-8F3AD52B46DC}"/>
              </a:ext>
            </a:extLst>
          </p:cNvPr>
          <p:cNvSpPr txBox="1"/>
          <p:nvPr/>
        </p:nvSpPr>
        <p:spPr>
          <a:xfrm>
            <a:off x="507967" y="6416825"/>
            <a:ext cx="240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Hertog van Alva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0DBD39-6F42-40C3-9B73-F58A943F29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8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254FADCE-FBC1-46C2-BFA4-04E55DEC7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749207" cy="71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944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60"/>
    </mc:Choice>
    <mc:Fallback xmlns="">
      <p:transition spd="slow" advTm="59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70DCE-771C-4A43-8A01-D7204EE4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856" y="0"/>
            <a:ext cx="7609956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Opstand breekt uit in de Nederlanden (1566-1568)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7FD5E-235F-430C-A16E-935991951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0834" y="1461660"/>
            <a:ext cx="7081165" cy="5267614"/>
          </a:xfrm>
        </p:spPr>
        <p:txBody>
          <a:bodyPr>
            <a:normAutofit/>
          </a:bodyPr>
          <a:lstStyle/>
          <a:p>
            <a:r>
              <a:rPr lang="nl-NL" sz="24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Gevolg: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(de hertog van) Alva komt naar Nederland;</a:t>
            </a:r>
          </a:p>
          <a:p>
            <a:pPr lvl="1"/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Schrikbewind</a:t>
            </a:r>
          </a:p>
          <a:p>
            <a:pPr lvl="1"/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Keiharde </a:t>
            </a:r>
            <a:r>
              <a:rPr lang="nl-NL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kettervervolging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(Raad van Beroerten)</a:t>
            </a:r>
          </a:p>
          <a:p>
            <a:pPr lvl="1"/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Hoge belastingen</a:t>
            </a:r>
          </a:p>
          <a:p>
            <a:pPr lvl="1"/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Wraak op de </a:t>
            </a:r>
            <a:r>
              <a:rPr lang="nl-NL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Beeldenstorm</a:t>
            </a:r>
          </a:p>
          <a:p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1568: Willem van Oranje-Nassau vlucht naar Duitsland en komt terug met een leger; de Nederlandse Opstand begint!</a:t>
            </a:r>
          </a:p>
          <a:p>
            <a:pPr lvl="1"/>
            <a:endParaRPr lang="nl-NL" sz="2400" dirty="0"/>
          </a:p>
          <a:p>
            <a:endParaRPr lang="nl-NL" dirty="0"/>
          </a:p>
        </p:txBody>
      </p:sp>
      <p:pic>
        <p:nvPicPr>
          <p:cNvPr id="6146" name="Picture 2" descr="Hertog van Alva - Spaanse generaal en landvoogd | Historiek">
            <a:extLst>
              <a:ext uri="{FF2B5EF4-FFF2-40B4-BE49-F238E27FC236}">
                <a16:creationId xmlns:a16="http://schemas.microsoft.com/office/drawing/2014/main" id="{732FC597-26F5-4D0D-BA66-62C87B6F4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 r="14728"/>
          <a:stretch/>
        </p:blipFill>
        <p:spPr bwMode="auto">
          <a:xfrm>
            <a:off x="383680" y="297401"/>
            <a:ext cx="3657600" cy="32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Willem van Oranje - Wikipedia">
            <a:extLst>
              <a:ext uri="{FF2B5EF4-FFF2-40B4-BE49-F238E27FC236}">
                <a16:creationId xmlns:a16="http://schemas.microsoft.com/office/drawing/2014/main" id="{0042B97E-4DBE-4F6C-9032-173F0718D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76" y="3362325"/>
            <a:ext cx="253365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631CA4D-B468-416F-892B-CFE2299EDD12}"/>
              </a:ext>
            </a:extLst>
          </p:cNvPr>
          <p:cNvSpPr txBox="1"/>
          <p:nvPr/>
        </p:nvSpPr>
        <p:spPr>
          <a:xfrm>
            <a:off x="383680" y="6395968"/>
            <a:ext cx="240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Willem van Oranje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7B9819A-4479-4382-9645-587C56B46A04}"/>
              </a:ext>
            </a:extLst>
          </p:cNvPr>
          <p:cNvSpPr txBox="1"/>
          <p:nvPr/>
        </p:nvSpPr>
        <p:spPr>
          <a:xfrm>
            <a:off x="383680" y="2900293"/>
            <a:ext cx="240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Hertog van Alva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FCC296-4EE7-47B7-9D6A-5678FDABA8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9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18FD1C7E-C160-4353-B43F-B12EEF6AF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04796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17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0"/>
    </mc:Choice>
    <mc:Fallback xmlns="">
      <p:transition spd="slow" advTm="2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70DCE-771C-4A43-8A01-D7204EE4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856" y="0"/>
            <a:ext cx="7609956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De oorlog begint (1568-</a:t>
            </a:r>
            <a:endParaRPr lang="nl-NL" b="0" dirty="0">
              <a:highlight>
                <a:srgbClr val="800000"/>
              </a:highlight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7FD5E-235F-430C-A16E-935991951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0834" y="1326321"/>
            <a:ext cx="7081165" cy="5402953"/>
          </a:xfrm>
        </p:spPr>
        <p:txBody>
          <a:bodyPr>
            <a:normAutofit fontScale="85000" lnSpcReduction="20000"/>
          </a:bodyPr>
          <a:lstStyle/>
          <a:p>
            <a:r>
              <a:rPr lang="nl-NL" sz="28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1568: Willem van Oranje-Nassau vlucht naar Duitsland en komt terug met een leger; de Nederlandse Opstand begint!</a:t>
            </a:r>
          </a:p>
          <a:p>
            <a:endParaRPr lang="nl-NL" sz="2800" dirty="0"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Weinig succes, tot 1572! </a:t>
            </a:r>
            <a:r>
              <a:rPr lang="nl-NL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Watergeuzen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(Calvinistische zeerovers) nemen Den Briel in. De eerste Nederlandse stad in handen van de </a:t>
            </a:r>
            <a:r>
              <a:rPr lang="nl-NL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protestanten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!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Nu volgen andere Nederlandse steden, de opstand leeft!</a:t>
            </a:r>
          </a:p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Alva was meedogenloos: overgeven of sterven. Hele steden werden geplunderd.</a:t>
            </a:r>
          </a:p>
          <a:p>
            <a:pPr lvl="1"/>
            <a:endParaRPr lang="nl-NL" sz="2400" dirty="0"/>
          </a:p>
          <a:p>
            <a:endParaRPr lang="nl-NL" dirty="0"/>
          </a:p>
        </p:txBody>
      </p:sp>
      <p:pic>
        <p:nvPicPr>
          <p:cNvPr id="8194" name="Picture 2" descr="Willem van Oranje - Wikipedia">
            <a:extLst>
              <a:ext uri="{FF2B5EF4-FFF2-40B4-BE49-F238E27FC236}">
                <a16:creationId xmlns:a16="http://schemas.microsoft.com/office/drawing/2014/main" id="{0042B97E-4DBE-4F6C-9032-173F0718D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8" y="92700"/>
            <a:ext cx="1880899" cy="259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631CA4D-B468-416F-892B-CFE2299EDD12}"/>
              </a:ext>
            </a:extLst>
          </p:cNvPr>
          <p:cNvSpPr txBox="1"/>
          <p:nvPr/>
        </p:nvSpPr>
        <p:spPr>
          <a:xfrm>
            <a:off x="0" y="2318443"/>
            <a:ext cx="240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Willem van Oranje</a:t>
            </a:r>
          </a:p>
        </p:txBody>
      </p:sp>
      <p:pic>
        <p:nvPicPr>
          <p:cNvPr id="9218" name="Picture 2" descr="Watergeuzen veroveren Den Briel">
            <a:extLst>
              <a:ext uri="{FF2B5EF4-FFF2-40B4-BE49-F238E27FC236}">
                <a16:creationId xmlns:a16="http://schemas.microsoft.com/office/drawing/2014/main" id="{7497CEBB-41B2-4020-BA0D-02689EA0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8" y="2753874"/>
            <a:ext cx="4721754" cy="364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47E3219-9CB2-4AE1-B820-DE705877501C}"/>
              </a:ext>
            </a:extLst>
          </p:cNvPr>
          <p:cNvSpPr txBox="1"/>
          <p:nvPr/>
        </p:nvSpPr>
        <p:spPr>
          <a:xfrm>
            <a:off x="58288" y="6395968"/>
            <a:ext cx="3789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Inname Den Briel, 1 april 1572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7EEDEF3-373F-4E15-8E44-B67A319D8D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1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F064D332-36B8-44B5-AE75-97594EC16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2" y="0"/>
            <a:ext cx="621436" cy="5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616"/>
    </mc:Choice>
    <mc:Fallback xmlns="">
      <p:transition spd="slow" advTm="15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3B02E2-F514-4206-811C-7AED98748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0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Controlevragen (2.3-2.4)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E438E7-3E07-4E28-BC79-D29194028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216241"/>
            <a:ext cx="10353762" cy="5388745"/>
          </a:xfrm>
        </p:spPr>
        <p:txBody>
          <a:bodyPr/>
          <a:lstStyle/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Leg uit wat de volgende begrippen inhouden: </a:t>
            </a:r>
            <a:r>
              <a:rPr lang="nl-NL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Gewestelijke staten,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kettervervolgingen, landvoogdes, calvinisten hagenpreken en centralisatie.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Over welke plannen van Karel V en Filips II uitte de gewestelijke staten kritiek? 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Hoe heeft </a:t>
            </a:r>
            <a:r>
              <a:rPr lang="nl-NL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Smeekschrift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tot de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Beeldenstorm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geleid?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Wat hield de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Beeldenstorm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in en hoe heeft dat geleid tot de komst van Alva?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Wat veranderde er in de Nederlanden onder Alva?</a:t>
            </a:r>
          </a:p>
          <a:p>
            <a:pPr marL="457200" lvl="0" indent="-457200" fontAlgn="base">
              <a:buFont typeface="+mj-lt"/>
              <a:buAutoNum type="arabicPeriod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Waarom was de inname van Den Briel zo belangrijk voor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Opstand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nl-NL" dirty="0"/>
          </a:p>
        </p:txBody>
      </p:sp>
      <p:pic>
        <p:nvPicPr>
          <p:cNvPr id="4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F6F1C34F-E88A-44D5-B7AE-ABB767BC6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04796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645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AA815-D844-4A8A-8A23-36401B6FA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>
                <a:highlight>
                  <a:srgbClr val="800000"/>
                </a:highlight>
              </a:rPr>
              <a:t>De planning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7EA3FC-54CF-48F1-BD1D-FBDF4BCBB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930" y="1735841"/>
            <a:ext cx="10353762" cy="4838073"/>
          </a:xfrm>
        </p:spPr>
        <p:txBody>
          <a:bodyPr>
            <a:normAutofit/>
          </a:bodyPr>
          <a:lstStyle/>
          <a:p>
            <a:r>
              <a:rPr lang="nl-NL" sz="3600" dirty="0"/>
              <a:t>Even herhalen</a:t>
            </a:r>
          </a:p>
          <a:p>
            <a:r>
              <a:rPr lang="nl-NL" sz="3600" dirty="0"/>
              <a:t>De lesdoelen.</a:t>
            </a:r>
          </a:p>
          <a:p>
            <a:r>
              <a:rPr lang="nl-NL" sz="3600" dirty="0"/>
              <a:t>Onrust in de Nederlanden</a:t>
            </a:r>
          </a:p>
          <a:p>
            <a:r>
              <a:rPr lang="nl-NL" sz="3600" dirty="0"/>
              <a:t>De Tachtigjarige Oorlog / de Opstand</a:t>
            </a:r>
          </a:p>
          <a:p>
            <a:r>
              <a:rPr lang="nl-NL" sz="3600" dirty="0"/>
              <a:t>Afsluiting.</a:t>
            </a:r>
            <a:endParaRPr lang="nl-NL" sz="3200" dirty="0"/>
          </a:p>
        </p:txBody>
      </p:sp>
      <p:pic>
        <p:nvPicPr>
          <p:cNvPr id="4" name="Picture 2" descr="Portaal voor de Tien Tijdvakken | Geschiedenis, Schoolprojecten, De  tijdmachine">
            <a:extLst>
              <a:ext uri="{FF2B5EF4-FFF2-40B4-BE49-F238E27FC236}">
                <a16:creationId xmlns:a16="http://schemas.microsoft.com/office/drawing/2014/main" id="{BEEEB198-6E9E-4EBE-BFEE-0F1906B68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78"/>
          <a:stretch/>
        </p:blipFill>
        <p:spPr bwMode="auto">
          <a:xfrm>
            <a:off x="119380" y="84708"/>
            <a:ext cx="1435100" cy="141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48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DC45A-3617-4F67-A31B-301572ABC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-160241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Even herhalen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3B31B8-DEB6-4B0A-90B0-01B452813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89103"/>
            <a:ext cx="10353762" cy="4714043"/>
          </a:xfrm>
        </p:spPr>
        <p:txBody>
          <a:bodyPr>
            <a:normAutofit/>
          </a:bodyPr>
          <a:lstStyle/>
          <a:p>
            <a:endParaRPr lang="nl-NL" sz="4400" dirty="0"/>
          </a:p>
          <a:p>
            <a:endParaRPr lang="nl-NL" sz="3200" dirty="0"/>
          </a:p>
        </p:txBody>
      </p:sp>
      <p:pic>
        <p:nvPicPr>
          <p:cNvPr id="8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99FE0C1C-671F-422D-A11F-395E7A6CD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04796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8D2281A-7441-4D3F-87FE-9B6D85A8F325}"/>
              </a:ext>
            </a:extLst>
          </p:cNvPr>
          <p:cNvSpPr txBox="1"/>
          <p:nvPr/>
        </p:nvSpPr>
        <p:spPr>
          <a:xfrm>
            <a:off x="0" y="1005840"/>
            <a:ext cx="1231578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Wat hield het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humanisme</a:t>
            </a: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in en wat deden humanisten?</a:t>
            </a:r>
            <a:b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Waarover was Maarten Luther kritisch binnen de katholieke kerk?</a:t>
            </a:r>
            <a:b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Noem 3 verschillen tussen het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katholicisme</a:t>
            </a: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protestantisme</a:t>
            </a: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nl-NL" sz="3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Wat zijn 2 gevolgen van de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Reformatie</a:t>
            </a: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nl-NL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Geef de betekenis van de volgende begrippen: </a:t>
            </a:r>
            <a:r>
              <a:rPr lang="nl-NL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humanisme, Reformatie, sacramenten, aflaten, celibaat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808FCC-F0A3-47FF-9BF2-37EE95854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0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1"/>
    </mc:Choice>
    <mc:Fallback xmlns="">
      <p:transition spd="slow" advTm="10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924C60-9678-4B0B-B325-F51BD5BA2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highlight>
                  <a:srgbClr val="800000"/>
                </a:highlight>
              </a:rPr>
              <a:t>Extra: </a:t>
            </a:r>
            <a:br>
              <a:rPr lang="nl-NL" dirty="0">
                <a:highlight>
                  <a:srgbClr val="800000"/>
                </a:highlight>
              </a:rPr>
            </a:br>
            <a:r>
              <a:rPr lang="nl-NL" dirty="0">
                <a:highlight>
                  <a:srgbClr val="800000"/>
                </a:highlight>
              </a:rPr>
              <a:t>DE tachtigjarige Oorlog in 80 seconden.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A4F4CC-DECF-42AD-9A16-8EFF8F3F2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4000" dirty="0">
                <a:highlight>
                  <a:srgbClr val="800000"/>
                </a:highlight>
              </a:rPr>
              <a:t>https://www.youtube.com/watch?v=S7H4kc8pkHY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634BE5E-DA09-4819-A1DE-C593289DA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5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049BAE83-F7AA-45C2-B291-6117A1F11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04796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46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0"/>
    </mc:Choice>
    <mc:Fallback xmlns="">
      <p:transition spd="slow" advTm="4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60294A-3739-4985-8C74-DC0D323C5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9212" y="75659"/>
            <a:ext cx="10353761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ONRUST IN DE Nederlanden </a:t>
            </a:r>
            <a:br>
              <a:rPr lang="nl-NL" dirty="0">
                <a:highlight>
                  <a:srgbClr val="800000"/>
                </a:highlight>
              </a:rPr>
            </a:br>
            <a:r>
              <a:rPr lang="nl-NL" dirty="0">
                <a:highlight>
                  <a:srgbClr val="800000"/>
                </a:highlight>
              </a:rPr>
              <a:t>(1550-1566)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0712EF-A951-40B5-8F9D-640DBE06F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1128" y="1168400"/>
            <a:ext cx="9190872" cy="54457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De Nederlanden onder Karel V;</a:t>
            </a:r>
          </a:p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Nederland bestond uit </a:t>
            </a:r>
            <a:r>
              <a:rPr lang="nl-NL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gewesten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 (soort provincies) met rijke steden (door handel), vooral in Brabant, Vlaanderen, Zeeland en Holland.</a:t>
            </a:r>
          </a:p>
          <a:p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Karel V wordt </a:t>
            </a:r>
            <a:r>
              <a:rPr lang="nl-NL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landheer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</a:rPr>
              <a:t>, maar hij moet voor oorlog en belasting altijd goedkeuring vragen 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 aan de </a:t>
            </a:r>
            <a:r>
              <a:rPr lang="nl-NL" sz="2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gewestelijke staten </a:t>
            </a:r>
            <a:r>
              <a:rPr lang="nl-NL" sz="2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(vergadering van gewesten).</a:t>
            </a:r>
          </a:p>
          <a:p>
            <a:pPr marL="0" indent="0">
              <a:buNone/>
            </a:pPr>
            <a:endParaRPr lang="nl-NL" sz="2600" dirty="0">
              <a:highlight>
                <a:srgbClr val="800000"/>
              </a:highlight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26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Kritiek op Karel V</a:t>
            </a:r>
          </a:p>
          <a:p>
            <a:pPr lvl="1"/>
            <a:r>
              <a:rPr lang="nl-NL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Hij wou </a:t>
            </a:r>
            <a:r>
              <a:rPr lang="nl-NL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centralisatie</a:t>
            </a:r>
            <a:r>
              <a:rPr lang="nl-NL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al het bestuur op één plek (gewestelijke staten buitenspel gezet en edelen) en overal dezelfde wetten </a:t>
            </a:r>
            <a:r>
              <a:rPr lang="nl-NL" sz="22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 belastingen.</a:t>
            </a:r>
            <a:endParaRPr lang="nl-NL" sz="2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nl-NL" sz="2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Kettervervolging</a:t>
            </a:r>
            <a:r>
              <a:rPr lang="nl-NL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bloederige klopjacht op protestanten en niet-Rooms Katholieken.</a:t>
            </a:r>
          </a:p>
          <a:p>
            <a:endParaRPr lang="nl-NL" sz="2200" dirty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/>
          </a:p>
        </p:txBody>
      </p:sp>
      <p:pic>
        <p:nvPicPr>
          <p:cNvPr id="1026" name="Picture 2" descr="De 'peerdemuile' van Karel V | Historiek">
            <a:extLst>
              <a:ext uri="{FF2B5EF4-FFF2-40B4-BE49-F238E27FC236}">
                <a16:creationId xmlns:a16="http://schemas.microsoft.com/office/drawing/2014/main" id="{403F63FB-7438-4C44-A8BF-F5B2B9F7D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7" r="24109"/>
          <a:stretch/>
        </p:blipFill>
        <p:spPr bwMode="auto">
          <a:xfrm>
            <a:off x="0" y="309239"/>
            <a:ext cx="300112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D54F634-2079-4FA7-84A3-8014B0ED6FC3}"/>
              </a:ext>
            </a:extLst>
          </p:cNvPr>
          <p:cNvSpPr txBox="1"/>
          <p:nvPr/>
        </p:nvSpPr>
        <p:spPr>
          <a:xfrm>
            <a:off x="307231" y="5948039"/>
            <a:ext cx="2405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Keizer Karel V, inclusief kin</a:t>
            </a:r>
          </a:p>
        </p:txBody>
      </p:sp>
      <p:pic>
        <p:nvPicPr>
          <p:cNvPr id="8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7B2064F3-06F5-48AE-8B1F-A8E11647A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9236"/>
            <a:ext cx="104796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E8357AE-FBC4-4180-9BCC-1A47A9D8CD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149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26"/>
    </mc:Choice>
    <mc:Fallback>
      <p:transition spd="slow" advTm="13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7F7D5-0836-4CB3-BFD7-C909B745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115" y="884068"/>
            <a:ext cx="6944131" cy="5089864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00"/>
                </a:solidFill>
                <a:highlight>
                  <a:srgbClr val="800000"/>
                </a:highlight>
              </a:rPr>
              <a:t>Bloedplakkaten; </a:t>
            </a:r>
            <a:br>
              <a:rPr lang="nl-NL" dirty="0">
                <a:solidFill>
                  <a:srgbClr val="FFFF00"/>
                </a:solidFill>
                <a:highlight>
                  <a:srgbClr val="800000"/>
                </a:highlight>
              </a:rPr>
            </a:br>
            <a:br>
              <a:rPr lang="nl-NL" dirty="0">
                <a:solidFill>
                  <a:srgbClr val="FFFF00"/>
                </a:solidFill>
              </a:rPr>
            </a:b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wetten die het hebben van ketterse boeken, afbeeldingen naast het bijwonen van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anti-katholieke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activiteiten illegaal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MAAKTEn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Hierop kwam de doodstraf te staan</a:t>
            </a:r>
          </a:p>
        </p:txBody>
      </p:sp>
      <p:pic>
        <p:nvPicPr>
          <p:cNvPr id="2050" name="Picture 2" descr="Het verraad van Waterdunen: Inquisitie vervolgde ketters, protestanten,  andersdenkenden">
            <a:extLst>
              <a:ext uri="{FF2B5EF4-FFF2-40B4-BE49-F238E27FC236}">
                <a16:creationId xmlns:a16="http://schemas.microsoft.com/office/drawing/2014/main" id="{C9CA3CFC-88E8-4EE5-ABC1-B41EEA6B3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4" y="587843"/>
            <a:ext cx="4821143" cy="566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95F1DF0-FD0E-4E08-9C34-7CAF61FFAB5C}"/>
              </a:ext>
            </a:extLst>
          </p:cNvPr>
          <p:cNvSpPr txBox="1"/>
          <p:nvPr/>
        </p:nvSpPr>
        <p:spPr>
          <a:xfrm>
            <a:off x="132754" y="5879068"/>
            <a:ext cx="240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Ketterverbrandingen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85A466-1797-46EA-9B89-9C1C4447E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2040410B-21AF-4976-A6CF-A91F1C110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04796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6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1"/>
    </mc:Choice>
    <mc:Fallback xmlns="">
      <p:transition spd="slow" advTm="2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31CED-76F5-4797-A8CE-46C0CD80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246" y="667304"/>
            <a:ext cx="8503920" cy="4703685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>
                <a:highlight>
                  <a:srgbClr val="800000"/>
                </a:highlight>
              </a:rPr>
              <a:t>Zoon Filips II volgt vader Karel V op en zet zijn vaders werk voort;</a:t>
            </a:r>
            <a:br>
              <a:rPr lang="nl-NL" dirty="0">
                <a:highlight>
                  <a:srgbClr val="800000"/>
                </a:highlight>
              </a:rPr>
            </a:br>
            <a:br>
              <a:rPr lang="nl-NL" dirty="0">
                <a:highlight>
                  <a:srgbClr val="800000"/>
                </a:highlight>
              </a:rPr>
            </a:b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-keiharde </a:t>
            </a:r>
            <a:r>
              <a:rPr lang="nl-N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kettervervolging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nl-NL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Centralisatie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van het bestuur.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-Oorlogen tegen de turken/ ottomanen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-Mega hoge belastingen!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2AC1D0-3EB8-48DF-B5ED-556B3EA28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" y="6123306"/>
            <a:ext cx="9429085" cy="619760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Filips II van Habsburg, koning van Spanje, landheer van de Nederlanden</a:t>
            </a:r>
            <a:r>
              <a:rPr lang="nl-NL" dirty="0"/>
              <a:t>.</a:t>
            </a:r>
          </a:p>
        </p:txBody>
      </p:sp>
      <p:pic>
        <p:nvPicPr>
          <p:cNvPr id="3074" name="Picture 2" descr="Filips II van Spanje en de Opstand in de Nederlanden | Historiek">
            <a:extLst>
              <a:ext uri="{FF2B5EF4-FFF2-40B4-BE49-F238E27FC236}">
                <a16:creationId xmlns:a16="http://schemas.microsoft.com/office/drawing/2014/main" id="{10D59BE6-FED9-4E7E-A8ED-D8AD256D3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r="26017"/>
          <a:stretch/>
        </p:blipFill>
        <p:spPr bwMode="auto">
          <a:xfrm>
            <a:off x="81280" y="424814"/>
            <a:ext cx="3200400" cy="53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4B9CA2-635D-49A6-818C-76E69606B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" name="Picture 4" descr="9 ideeën over Tijd van ontdekkers en hervormers | geschiedenis, gouden  eeuw, piratenschepen">
            <a:extLst>
              <a:ext uri="{FF2B5EF4-FFF2-40B4-BE49-F238E27FC236}">
                <a16:creationId xmlns:a16="http://schemas.microsoft.com/office/drawing/2014/main" id="{1D7194FA-F1F8-4743-A8C2-D36123CDA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 bwMode="auto">
          <a:xfrm>
            <a:off x="1" y="0"/>
            <a:ext cx="104796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1"/>
    </mc:Choice>
    <mc:Fallback xmlns="">
      <p:transition spd="slow" advTm="3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70DCE-771C-4A43-8A01-D7204EE4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856" y="0"/>
            <a:ext cx="7609956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Opstand breekt uit in de Nederlanden (1566-1568)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7FD5E-235F-430C-A16E-935991951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0835" y="1461660"/>
            <a:ext cx="6842020" cy="5104660"/>
          </a:xfrm>
        </p:spPr>
        <p:txBody>
          <a:bodyPr>
            <a:normAutofit lnSpcReduction="10000"/>
          </a:bodyPr>
          <a:lstStyle/>
          <a:p>
            <a:r>
              <a:rPr lang="nl-NL" sz="24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1566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: edelen geven het </a:t>
            </a:r>
            <a:r>
              <a:rPr lang="nl-NL" sz="24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Smeekschrift</a:t>
            </a:r>
            <a:r>
              <a:rPr lang="nl-NL" sz="24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document om de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kettervervolgingen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te stoppen) in bij de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landvoogdes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Margaretha van Parma (vervanger van Filips II).</a:t>
            </a:r>
          </a:p>
          <a:p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landvoogdes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belooft dat de vervolgingen afnemen.</a:t>
            </a:r>
          </a:p>
          <a:p>
            <a:r>
              <a:rPr lang="nl-NL" sz="24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Gevolg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Calvinisten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(Protestanten die Johannes Calvijn volgen) komen massaal naar Nederland, houden kerkdiensten in de openlucht (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hagenpreken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102" name="Picture 6" descr="Het Smeekschrift der Edelen: een verzoek om tolerantie | IsGeschiedenis">
            <a:extLst>
              <a:ext uri="{FF2B5EF4-FFF2-40B4-BE49-F238E27FC236}">
                <a16:creationId xmlns:a16="http://schemas.microsoft.com/office/drawing/2014/main" id="{C134BE17-1CD7-43E2-8EDE-732668B28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9" y="138590"/>
            <a:ext cx="4891412" cy="30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e hagenpreken | G/Geschiedenis">
            <a:extLst>
              <a:ext uri="{FF2B5EF4-FFF2-40B4-BE49-F238E27FC236}">
                <a16:creationId xmlns:a16="http://schemas.microsoft.com/office/drawing/2014/main" id="{6897ED07-414D-4E81-BA0F-55B253B1B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5" y="3402150"/>
            <a:ext cx="4890155" cy="319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3C948D5-54FC-41FE-AA60-ADE7E624B584}"/>
              </a:ext>
            </a:extLst>
          </p:cNvPr>
          <p:cNvSpPr txBox="1"/>
          <p:nvPr/>
        </p:nvSpPr>
        <p:spPr>
          <a:xfrm>
            <a:off x="0" y="6196988"/>
            <a:ext cx="240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Hagenpreken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F4C38BE-96DA-4109-A667-6728655C11ED}"/>
              </a:ext>
            </a:extLst>
          </p:cNvPr>
          <p:cNvSpPr txBox="1"/>
          <p:nvPr/>
        </p:nvSpPr>
        <p:spPr>
          <a:xfrm>
            <a:off x="0" y="2848628"/>
            <a:ext cx="4446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Het Smeekschrift wordt aangeboden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E33A79-04D8-4B15-B833-9C175569A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0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71"/>
    </mc:Choice>
    <mc:Fallback xmlns="">
      <p:transition spd="slow" advTm="104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70DCE-771C-4A43-8A01-D7204EE4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856" y="0"/>
            <a:ext cx="7609956" cy="1326321"/>
          </a:xfrm>
        </p:spPr>
        <p:txBody>
          <a:bodyPr/>
          <a:lstStyle/>
          <a:p>
            <a:r>
              <a:rPr lang="nl-NL" dirty="0">
                <a:highlight>
                  <a:srgbClr val="800000"/>
                </a:highlight>
              </a:rPr>
              <a:t>Opstand breekt uit in de Nederlanden (1566-1568)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7FD5E-235F-430C-A16E-935991951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0835" y="1461660"/>
            <a:ext cx="6842020" cy="5267614"/>
          </a:xfrm>
        </p:spPr>
        <p:txBody>
          <a:bodyPr>
            <a:normAutofit/>
          </a:bodyPr>
          <a:lstStyle/>
          <a:p>
            <a:r>
              <a:rPr lang="nl-NL" sz="24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Gevolg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Calvinisten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(Protestanten die Johannes Calvijn volgen) komen massaal naar Nederland, houden kerkdiensten in de openlucht (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hagenpreken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nl-NL" sz="2400" dirty="0">
                <a:highlight>
                  <a:srgbClr val="8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Gevolg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: bevolking boos over kettervervolging en hoge belastingen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</a:p>
          <a:p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Beeldenstorm; protestanten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gaan kerken plunderen en stelen alles dat waardenvol is, vallen geestelijken aan en steken kerken in brand.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104" name="Picture 8" descr="De hagenpreken | G/Geschiedenis">
            <a:extLst>
              <a:ext uri="{FF2B5EF4-FFF2-40B4-BE49-F238E27FC236}">
                <a16:creationId xmlns:a16="http://schemas.microsoft.com/office/drawing/2014/main" id="{6897ED07-414D-4E81-BA0F-55B253B1B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8" y="64146"/>
            <a:ext cx="4890155" cy="319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Beeldenstorm - Wikipedia">
            <a:extLst>
              <a:ext uri="{FF2B5EF4-FFF2-40B4-BE49-F238E27FC236}">
                <a16:creationId xmlns:a16="http://schemas.microsoft.com/office/drawing/2014/main" id="{494FEA13-88EA-4462-9CFA-7D09BF3CA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0" y="3294438"/>
            <a:ext cx="4848754" cy="35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2414EDB-4730-4184-88EE-BC85AD1BC59C}"/>
              </a:ext>
            </a:extLst>
          </p:cNvPr>
          <p:cNvSpPr txBox="1"/>
          <p:nvPr/>
        </p:nvSpPr>
        <p:spPr>
          <a:xfrm>
            <a:off x="72188" y="2958249"/>
            <a:ext cx="240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Hagenpreken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672A7FC-B8AF-4F92-91A6-34FB75C9BCDD}"/>
              </a:ext>
            </a:extLst>
          </p:cNvPr>
          <p:cNvSpPr txBox="1"/>
          <p:nvPr/>
        </p:nvSpPr>
        <p:spPr>
          <a:xfrm>
            <a:off x="111417" y="6484632"/>
            <a:ext cx="240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ighlight>
                  <a:srgbClr val="800000"/>
                </a:highlight>
              </a:rPr>
              <a:t>De Beeldenstorm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4433EA-FC24-4998-8A02-21FEABA1ED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6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93"/>
    </mc:Choice>
    <mc:Fallback xmlns="">
      <p:transition spd="slow" advTm="81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2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2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.4|16.7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4|71.5|19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Damast</Template>
  <TotalTime>3908</TotalTime>
  <Words>743</Words>
  <Application>Microsoft Office PowerPoint</Application>
  <PresentationFormat>Breedbeeld</PresentationFormat>
  <Paragraphs>77</Paragraphs>
  <Slides>14</Slides>
  <Notes>0</Notes>
  <HiddenSlides>0</HiddenSlides>
  <MMClips>12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Bookman Old Style</vt:lpstr>
      <vt:lpstr>Rockwell</vt:lpstr>
      <vt:lpstr>Wingdings</vt:lpstr>
      <vt:lpstr>Damask</vt:lpstr>
      <vt:lpstr>Havo 2 Paragraaf 2.3-2.4 </vt:lpstr>
      <vt:lpstr>De planning</vt:lpstr>
      <vt:lpstr>Even herhalen</vt:lpstr>
      <vt:lpstr>Extra:  DE tachtigjarige Oorlog in 80 seconden.</vt:lpstr>
      <vt:lpstr>ONRUST IN DE Nederlanden  (1550-1566)</vt:lpstr>
      <vt:lpstr>Bloedplakkaten;   wetten die het hebben van ketterse boeken, afbeeldingen naast het bijwonen van anti-katholieke activiteiten illegaal MAAKTEn.  Hierop kwam de doodstraf te staan</vt:lpstr>
      <vt:lpstr>Zoon Filips II volgt vader Karel V op en zet zijn vaders werk voort;  -keiharde kettervervolging -Centralisatie van het bestuur. -Oorlogen tegen de turken/ ottomanen -Mega hoge belastingen!  </vt:lpstr>
      <vt:lpstr>Opstand breekt uit in de Nederlanden (1566-1568)</vt:lpstr>
      <vt:lpstr>Opstand breekt uit in de Nederlanden (1566-1568)</vt:lpstr>
      <vt:lpstr>Tegenstellingen:  protestantisme vs katholicisme</vt:lpstr>
      <vt:lpstr>Opstand breekt uit in de Nederlanden (1566-1568)</vt:lpstr>
      <vt:lpstr>Opstand breekt uit in de Nederlanden (1566-1568)</vt:lpstr>
      <vt:lpstr>De oorlog begint (1568-</vt:lpstr>
      <vt:lpstr>Controlevragen (2.3-2.4)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Mh1b Paragraaf 4.4 24-03-2021</dc:title>
  <dc:creator>ferry vd horst</dc:creator>
  <cp:lastModifiedBy>Ferry van der Horst</cp:lastModifiedBy>
  <cp:revision>167</cp:revision>
  <dcterms:created xsi:type="dcterms:W3CDTF">2021-03-18T08:49:05Z</dcterms:created>
  <dcterms:modified xsi:type="dcterms:W3CDTF">2022-10-25T10:23:06Z</dcterms:modified>
</cp:coreProperties>
</file>